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4566" r:id="rId1"/>
  </p:sldMasterIdLst>
  <p:notesMasterIdLst>
    <p:notesMasterId r:id="rId7"/>
  </p:notesMasterIdLst>
  <p:handoutMasterIdLst>
    <p:handoutMasterId r:id="rId8"/>
  </p:handoutMasterIdLst>
  <p:sldIdLst>
    <p:sldId id="256" r:id="rId2"/>
    <p:sldId id="260" r:id="rId3"/>
    <p:sldId id="264" r:id="rId4"/>
    <p:sldId id="261" r:id="rId5"/>
    <p:sldId id="263" r:id="rId6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4660"/>
  </p:normalViewPr>
  <p:slideViewPr>
    <p:cSldViewPr snapToGrid="0">
      <p:cViewPr varScale="1">
        <p:scale>
          <a:sx n="87" d="100"/>
          <a:sy n="87" d="100"/>
        </p:scale>
        <p:origin x="240" y="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handoutMaster" Target="handoutMasters/handoutMaster1.xml"/><Relationship Id="rId3" Type="http://schemas.openxmlformats.org/officeDocument/2006/relationships/slide" Target="slides/slide2.xml"/><Relationship Id="rId7" Type="http://schemas.openxmlformats.org/officeDocument/2006/relationships/notesMaster" Target="notesMasters/notesMaster1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>
            <a:extLst>
              <a:ext uri="{FF2B5EF4-FFF2-40B4-BE49-F238E27FC236}">
                <a16:creationId xmlns:a16="http://schemas.microsoft.com/office/drawing/2014/main" id="{6131E388-3568-28BE-0B6C-7C7659030EBC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1CBDF4CF-8784-BE84-0569-CECFBFF2C0FC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38373D5-4913-4189-97AF-F909A44905B4}" type="datetimeFigureOut">
              <a:rPr lang="en-US" smtClean="0"/>
              <a:t>5/16/2025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0E6BE409-5B54-9E18-1E6C-D990586B9452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r>
              <a:rPr lang="en-US"/>
              <a:t>Slide 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6EE39D0-2FC9-611D-6B19-3718147CD203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67F2152-A8E7-4F2B-86E8-9E7019A6932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68505168"/>
      </p:ext>
    </p:extLst>
  </p:cSld>
  <p:clrMap bg1="lt1" tx1="dk1" bg2="lt2" tx2="dk2" accent1="accent1" accent2="accent2" accent3="accent3" accent4="accent4" accent5="accent5" accent6="accent6" hlink="hlink" folHlink="folHlink"/>
  <p:hf sldNum="0"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18CB54C-1E05-44B1-AF8D-922D4585FF22}" type="datetimeFigureOut">
              <a:rPr lang="en-US" smtClean="0"/>
              <a:t>5/16/2025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r>
              <a:rPr lang="en-US"/>
              <a:t>Slide 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8C16199-9C97-4FE2-B11C-F47056D5DFF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4435371"/>
      </p:ext>
    </p:extLst>
  </p:cSld>
  <p:clrMap bg1="lt1" tx1="dk1" bg2="lt2" tx2="dk2" accent1="accent1" accent2="accent2" accent3="accent3" accent4="accent4" accent5="accent5" accent6="accent6" hlink="hlink" folHlink="folHlink"/>
  <p:hf sldNum="0" hdr="0" ftr="0" dt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BEC3CAA-C7BD-0A35-F9EB-DAEE4802086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6479DCB-DFD8-34BD-42FE-763F840F2BF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26FF743-E035-8E5F-7D2C-CB1A1DB1E3D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5/16/2025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122C1DF-8165-1550-42A6-E905D667F4F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A69BDFB-84CA-9DD3-CC16-0E8F8399431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5FC0B-DAE1-4EE8-B0B9-C7199724D2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0526991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C844FEC-0C84-946D-F873-02F4CE74463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3403988-671A-1820-03FB-3A1D03882D5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B2C4568-EBC6-A779-1660-A8F109C5D1B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5/16/2025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E18ECB0-84C3-B5B1-C5AE-30DF4E76747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D3ECAD6-F335-3BB7-9762-8BE261CA9B7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5FC0B-DAE1-4EE8-B0B9-C7199724D2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8017089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6788E40-15F4-9E20-ABCF-FA74311A17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D3A8789-1648-616B-A57E-7EC975B8BCB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4411B2D-7F78-D3DD-BE29-C67618FB0D1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5/16/2025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00D3277-3CE3-889D-4ECE-4AA16A39160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2EBED85-601F-6478-7CB5-7D922BB6748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5FC0B-DAE1-4EE8-B0B9-C7199724D2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9784917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F894E3A-051F-2372-8529-2749B13C790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6EC3777-A37F-0366-B894-8D0E530177D8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2C1088C-B8BE-FB9D-4202-4D6B762E878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FAA24CB5-D683-407F-47D1-C89FD7C9BE5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5/16/2025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A653301-3C9C-53A1-7001-97563F67F55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FA73E20-8465-CA1D-80D0-F2E585B56F2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5FC0B-DAE1-4EE8-B0B9-C7199724D2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9545194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E1A934F-6DBE-53C2-B6FF-CF8F7CDABFA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1D0EDF9-53BC-CE88-4A65-1719122DD3C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D57E5A9-EE72-AA48-D4FE-53B3ADA714F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12471E7-B66E-5C3D-B4FB-AB66CBDFFB9A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C1E3C325-8BC6-8805-FD9B-AEF7F335A4D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F4217048-8C4E-DCB3-6E64-AA35B63BF64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5/16/2025</a:t>
            </a: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714E7405-9407-EC41-474E-8A329BF1E43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A5BA9632-77E0-153E-0E32-64369790085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5FC0B-DAE1-4EE8-B0B9-C7199724D2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5540405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8D7C165-3CA1-667F-1FB4-B4DDA6CCB2F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13C8288B-00B6-92AC-1F40-D78C55FEE58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5/16/2025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47797BB-F2A7-E502-F587-38A52E0316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E486871-2692-BFF7-9D82-DDC005A9BB6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5FC0B-DAE1-4EE8-B0B9-C7199724D2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739615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F48443E1-52FB-D0BF-F660-1F73D042DBD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5/16/2025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7C6CE896-C63E-74DA-345C-1505BA5EE9A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B5CA7D9-B3ED-5877-67CC-8EA79B3743F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5FC0B-DAE1-4EE8-B0B9-C7199724D2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3113021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BE1B3BB-D81F-F575-90FE-DA8A7E1AA13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5AFFB06-93C4-15D9-3896-440733E3329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89D88BBE-7C9A-C491-0A43-F53AA00B158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D665859-1910-2B37-CF82-4ABADACAEF8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5/16/2025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4F2FBCD-C7E4-39EB-5090-43F5A513EEB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EEF727C-FCA3-E5A9-0B17-0BAD0C12F93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5FC0B-DAE1-4EE8-B0B9-C7199724D2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9280672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12AB87-E39B-CBAC-35B6-963A952097C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4F9367AE-F4E4-0AA6-778A-43E5BCDA5381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DED933D-3CC3-4716-BF73-943BB3523F6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DE5BE9B-B5C7-C5EA-7BEC-EDF157B345C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5/16/2025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09C621E-315B-3E42-7A88-14DF7B76CB5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490B007-26B1-92B8-E21A-A3027272665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5FC0B-DAE1-4EE8-B0B9-C7199724D2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4126130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B5C2BBA-75C7-91D1-3B9D-C4F22C636E8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9315E5A4-C2BC-1F15-E145-EE5491884E2F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646AAAE-F652-64D8-D854-3213DB162C6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5/16/2025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E1FB980-1EC4-670F-0F2C-4C5CAA8582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6271E8B-DA46-E669-C49C-A8123E18840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5FC0B-DAE1-4EE8-B0B9-C7199724D2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4567773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30028BFB-9FFB-655D-64A9-7151CCA4F151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84650F29-716B-3EE8-4751-21B0C4ADD01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50D9097-4023-6E52-AE86-A05A5442F3B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5/16/2025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42CE7CA-3A2E-241D-FD4E-ACC6AE5E54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7526261-7E1F-5258-2BDC-3FC94E0E90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D25FC0B-DAE1-4EE8-B0B9-C7199724D2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872654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CB102AE2-4851-FA5F-BBF5-E2A2D956365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3005CFF-DF4D-2C73-5B53-7E0534DFF40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62DECE9-75BE-C1C1-FB97-2D779D70B0EB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r>
              <a:rPr lang="en-US"/>
              <a:t>5/16/2025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C3D9FE3-D08B-A3DF-4EA2-8CB220651C8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9F72266-CF6D-A5BF-6D4C-3C3755087E8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2D25FC0B-DAE1-4EE8-B0B9-C7199724D27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6524868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567" r:id="rId1"/>
    <p:sldLayoutId id="2147484568" r:id="rId2"/>
    <p:sldLayoutId id="2147484569" r:id="rId3"/>
    <p:sldLayoutId id="2147484570" r:id="rId4"/>
    <p:sldLayoutId id="2147484571" r:id="rId5"/>
    <p:sldLayoutId id="2147484572" r:id="rId6"/>
    <p:sldLayoutId id="2147484573" r:id="rId7"/>
    <p:sldLayoutId id="2147484574" r:id="rId8"/>
    <p:sldLayoutId id="2147484575" r:id="rId9"/>
    <p:sldLayoutId id="2147484576" r:id="rId10"/>
    <p:sldLayoutId id="2147484577" r:id="rId11"/>
  </p:sldLayoutIdLst>
  <p:hf sldNum="0"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5" Type="http://schemas.openxmlformats.org/officeDocument/2006/relationships/hyperlink" Target="mailto:jdedon@cirlaw.com" TargetMode="External"/><Relationship Id="rId4" Type="http://schemas.openxmlformats.org/officeDocument/2006/relationships/image" Target="cid:image001.jpg@01DBC65E.144FA130" TargetMode="Externa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2" name="Rectangle 11">
            <a:extLst>
              <a:ext uri="{FF2B5EF4-FFF2-40B4-BE49-F238E27FC236}">
                <a16:creationId xmlns:a16="http://schemas.microsoft.com/office/drawing/2014/main" id="{E91DC736-0EF8-4F87-9146-EBF1D2EE4D3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Picture 4" descr="The Omni Homestead Resort | SmartLuxury">
            <a:extLst>
              <a:ext uri="{FF2B5EF4-FFF2-40B4-BE49-F238E27FC236}">
                <a16:creationId xmlns:a16="http://schemas.microsoft.com/office/drawing/2014/main" id="{AB7162CA-F4F6-3497-1E9F-01F133E70F1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9091" r="23298"/>
          <a:stretch/>
        </p:blipFill>
        <p:spPr bwMode="auto">
          <a:xfrm>
            <a:off x="3523488" y="10"/>
            <a:ext cx="8668512" cy="685799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097CD68E-23E3-4007-8847-CD0944C4F7B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9756601" cy="6858000"/>
          </a:xfrm>
          <a:prstGeom prst="rect">
            <a:avLst/>
          </a:prstGeom>
          <a:gradFill>
            <a:gsLst>
              <a:gs pos="58000">
                <a:schemeClr val="bg1"/>
              </a:gs>
              <a:gs pos="35000">
                <a:schemeClr val="bg1">
                  <a:alpha val="79000"/>
                </a:schemeClr>
              </a:gs>
              <a:gs pos="19000">
                <a:schemeClr val="bg1">
                  <a:alpha val="38000"/>
                </a:schemeClr>
              </a:gs>
              <a:gs pos="0">
                <a:schemeClr val="bg1">
                  <a:alpha val="0"/>
                </a:schemeClr>
              </a:gs>
              <a:gs pos="100000">
                <a:schemeClr val="bg1"/>
              </a:gs>
            </a:gsLst>
            <a:lin ang="108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07C3E950-A82A-7E90-2D83-2AB8F8E56F3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77981" y="1122363"/>
            <a:ext cx="6060842" cy="3204134"/>
          </a:xfrm>
        </p:spPr>
        <p:txBody>
          <a:bodyPr anchor="b">
            <a:normAutofit/>
          </a:bodyPr>
          <a:lstStyle/>
          <a:p>
            <a:pPr algn="l"/>
            <a:r>
              <a:rPr lang="en-US" sz="4800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VADA 2025 Convention </a:t>
            </a:r>
            <a:br>
              <a:rPr lang="en-US" sz="4800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</a:br>
            <a:r>
              <a:rPr lang="en-US" sz="4800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The Omni Homestead 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391E8822-E2E8-E440-7064-BD74C614150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477981" y="4676872"/>
            <a:ext cx="4835891" cy="1208141"/>
          </a:xfrm>
        </p:spPr>
        <p:txBody>
          <a:bodyPr>
            <a:normAutofit/>
          </a:bodyPr>
          <a:lstStyle/>
          <a:p>
            <a:pPr algn="l"/>
            <a:r>
              <a:rPr lang="en-US" sz="2000" dirty="0"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ESTATE PLANNING: FROM FUNDAMENTALS TO ADVANCED PLANNING </a:t>
            </a:r>
            <a:endParaRPr lang="en-US" sz="2000" dirty="0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AF2F604E-43BE-4DC3-B983-E071523364F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759921" y="346791"/>
            <a:ext cx="146304" cy="704088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 panose="020F0502020204030204"/>
            </a:endParaRP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08C9B587-E65E-4B52-B37C-ABEBB6E8792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81029" y="4546920"/>
            <a:ext cx="3977640" cy="18288"/>
          </a:xfrm>
          <a:prstGeom prst="rect">
            <a:avLst/>
          </a:prstGeom>
          <a:solidFill>
            <a:srgbClr val="D5D5D5"/>
          </a:solidFill>
          <a:ln w="3175"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0" name="Rectangle 8">
            <a:extLst>
              <a:ext uri="{FF2B5EF4-FFF2-40B4-BE49-F238E27FC236}">
                <a16:creationId xmlns:a16="http://schemas.microsoft.com/office/drawing/2014/main" id="{DAFC44E9-8241-F42B-3A5F-9730AD8847B5}"/>
              </a:ext>
            </a:extLst>
          </p:cNvPr>
          <p:cNvSpPr>
            <a:spLocks noChangeArrowheads="1"/>
          </p:cNvSpPr>
          <p:nvPr/>
        </p:nvSpPr>
        <p:spPr bwMode="auto">
          <a:xfrm>
            <a:off x="477981" y="5572482"/>
            <a:ext cx="12192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1100" b="1" i="0" u="none" strike="noStrike" cap="none" normalizeH="0" baseline="0" dirty="0">
                <a:ln>
                  <a:noFill/>
                </a:ln>
                <a:solidFill>
                  <a:srgbClr val="1F497D"/>
                </a:solidFill>
                <a:effectLst/>
                <a:latin typeface="Open Sans" panose="020B0606030504020204" pitchFamily="34" charset="0"/>
                <a:ea typeface="Malgun Gothic" panose="020B0503020000020004" pitchFamily="34" charset="-127"/>
                <a:cs typeface="Open Sans" panose="020B0606030504020204" pitchFamily="34" charset="0"/>
              </a:rPr>
              <a:t>John Dedon, Esq.</a:t>
            </a:r>
            <a:endParaRPr kumimoji="0" lang="en-US" altLang="en-US" sz="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1100" b="1" i="0" u="none" strike="noStrike" cap="none" normalizeH="0" baseline="0" dirty="0">
                <a:ln>
                  <a:noFill/>
                </a:ln>
                <a:solidFill>
                  <a:srgbClr val="1F497D"/>
                </a:solidFill>
                <a:effectLst/>
                <a:latin typeface="Open Sans" panose="020B0606030504020204" pitchFamily="34" charset="0"/>
                <a:ea typeface="Malgun Gothic" panose="020B0503020000020004" pitchFamily="34" charset="-127"/>
                <a:cs typeface="Open Sans" panose="020B0606030504020204" pitchFamily="34" charset="0"/>
              </a:rPr>
              <a:t>Of Counsel</a:t>
            </a:r>
            <a:endParaRPr kumimoji="0" lang="en-US" altLang="en-US" sz="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altLang="en-US" sz="1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pic>
        <p:nvPicPr>
          <p:cNvPr id="1031" name="Picture 7">
            <a:extLst>
              <a:ext uri="{FF2B5EF4-FFF2-40B4-BE49-F238E27FC236}">
                <a16:creationId xmlns:a16="http://schemas.microsoft.com/office/drawing/2014/main" id="{CA401058-C28F-D139-E196-063C8C6B2D0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 r:link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0905" y="5811193"/>
            <a:ext cx="1867819" cy="24949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4" name="Rectangle 9">
            <a:extLst>
              <a:ext uri="{FF2B5EF4-FFF2-40B4-BE49-F238E27FC236}">
                <a16:creationId xmlns:a16="http://schemas.microsoft.com/office/drawing/2014/main" id="{857CB26C-F2E4-956F-7AC3-19C3BF0971FB}"/>
              </a:ext>
            </a:extLst>
          </p:cNvPr>
          <p:cNvSpPr>
            <a:spLocks noChangeArrowheads="1"/>
          </p:cNvSpPr>
          <p:nvPr/>
        </p:nvSpPr>
        <p:spPr bwMode="auto">
          <a:xfrm>
            <a:off x="477981" y="6005446"/>
            <a:ext cx="2116285" cy="70788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800" b="0" i="0" u="none" strike="noStrike" cap="none" normalizeH="0" baseline="0" dirty="0">
                <a:ln>
                  <a:noFill/>
                </a:ln>
                <a:solidFill>
                  <a:srgbClr val="1F497D"/>
                </a:solidFill>
                <a:effectLst/>
                <a:latin typeface="Open Sans" panose="020B0606030504020204" pitchFamily="34" charset="0"/>
                <a:ea typeface="Malgun Gothic" panose="020B0503020000020004" pitchFamily="34" charset="-127"/>
                <a:cs typeface="Open Sans" panose="020B0606030504020204" pitchFamily="34" charset="0"/>
              </a:rPr>
              <a:t>4100 Monument Corner Drive, Suite 420</a:t>
            </a:r>
            <a:endParaRPr kumimoji="0" lang="en-US" altLang="en-US" sz="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fr-FR" altLang="en-US" sz="800" b="0" i="0" u="none" strike="noStrike" cap="none" normalizeH="0" baseline="0" dirty="0">
                <a:ln>
                  <a:noFill/>
                </a:ln>
                <a:solidFill>
                  <a:srgbClr val="1F497D"/>
                </a:solidFill>
                <a:effectLst/>
                <a:latin typeface="Open Sans" panose="020B0606030504020204" pitchFamily="34" charset="0"/>
                <a:ea typeface="Malgun Gothic" panose="020B0503020000020004" pitchFamily="34" charset="-127"/>
                <a:cs typeface="Open Sans" panose="020B0606030504020204" pitchFamily="34" charset="0"/>
              </a:rPr>
              <a:t>Fairfax, VA 22030</a:t>
            </a:r>
            <a:endParaRPr kumimoji="0" lang="en-US" altLang="en-US" sz="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fr-FR" altLang="en-US" sz="800" b="0" i="0" u="none" strike="noStrike" cap="none" normalizeH="0" baseline="0" dirty="0">
                <a:ln>
                  <a:noFill/>
                </a:ln>
                <a:solidFill>
                  <a:srgbClr val="1F497D"/>
                </a:solidFill>
                <a:effectLst/>
                <a:latin typeface="Open Sans" panose="020B0606030504020204" pitchFamily="34" charset="0"/>
                <a:ea typeface="Malgun Gothic" panose="020B0503020000020004" pitchFamily="34" charset="-127"/>
                <a:cs typeface="Open Sans" panose="020B0606030504020204" pitchFamily="34" charset="0"/>
              </a:rPr>
              <a:t>703.460.9351 (direct)</a:t>
            </a:r>
            <a:endParaRPr kumimoji="0" lang="en-US" altLang="en-US" sz="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fr-FR" altLang="en-US" sz="800" b="0" i="0" u="none" strike="noStrike" cap="none" normalizeH="0" baseline="0" dirty="0">
                <a:ln>
                  <a:noFill/>
                </a:ln>
                <a:solidFill>
                  <a:srgbClr val="1F497D"/>
                </a:solidFill>
                <a:effectLst/>
                <a:latin typeface="Open Sans" panose="020B0606030504020204" pitchFamily="34" charset="0"/>
                <a:ea typeface="Malgun Gothic" panose="020B0503020000020004" pitchFamily="34" charset="-127"/>
                <a:cs typeface="Open Sans" panose="020B0606030504020204" pitchFamily="34" charset="0"/>
              </a:rPr>
              <a:t>703.273.8897 (fax)</a:t>
            </a:r>
            <a:endParaRPr kumimoji="0" lang="en-US" altLang="en-US" sz="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fr-FR" altLang="en-US" sz="800" b="0" i="0" u="none" strike="noStrike" cap="none" normalizeH="0" baseline="0" dirty="0">
                <a:ln>
                  <a:noFill/>
                </a:ln>
                <a:solidFill>
                  <a:srgbClr val="0563C1"/>
                </a:solidFill>
                <a:effectLst/>
                <a:latin typeface="Open Sans" panose="020B0606030504020204" pitchFamily="34" charset="0"/>
                <a:ea typeface="Malgun Gothic" panose="020B0503020000020004" pitchFamily="34" charset="-127"/>
                <a:cs typeface="Open Sans" panose="020B0606030504020204" pitchFamily="34" charset="0"/>
                <a:hlinkClick r:id="rId5"/>
              </a:rPr>
              <a:t>jdedon@cirlaw.com</a:t>
            </a:r>
            <a:endParaRPr kumimoji="0" lang="fr-FR" altLang="en-US" sz="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6241408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B6CDA21F-E7AF-4C75-8395-33F58D5B0E4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1999" cy="6857365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10" name="Group 9">
            <a:extLst>
              <a:ext uri="{FF2B5EF4-FFF2-40B4-BE49-F238E27FC236}">
                <a16:creationId xmlns:a16="http://schemas.microsoft.com/office/drawing/2014/main" id="{AE1C45F0-260A-458C-96ED-C1F6D21512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4" y="1216597"/>
            <a:ext cx="731521" cy="673460"/>
            <a:chOff x="3940602" y="308034"/>
            <a:chExt cx="2116791" cy="3428999"/>
          </a:xfrm>
          <a:solidFill>
            <a:schemeClr val="accent4"/>
          </a:solidFill>
        </p:grpSpPr>
        <p:sp>
          <p:nvSpPr>
            <p:cNvPr id="11" name="Rectangle 10">
              <a:extLst>
                <a:ext uri="{FF2B5EF4-FFF2-40B4-BE49-F238E27FC236}">
                  <a16:creationId xmlns:a16="http://schemas.microsoft.com/office/drawing/2014/main" id="{A6604B49-AD5C-4590-B051-06C8222ECD9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940602" y="308034"/>
              <a:ext cx="566743" cy="3428999"/>
            </a:xfrm>
            <a:prstGeom prst="rect">
              <a:avLst/>
            </a:pr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" name="Rectangle 11">
              <a:extLst>
                <a:ext uri="{FF2B5EF4-FFF2-40B4-BE49-F238E27FC236}">
                  <a16:creationId xmlns:a16="http://schemas.microsoft.com/office/drawing/2014/main" id="{743ECCAF-29C5-4537-947C-7EA1292463D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4715626" y="308034"/>
              <a:ext cx="566743" cy="3428999"/>
            </a:xfrm>
            <a:prstGeom prst="rect">
              <a:avLst/>
            </a:pr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" name="Rectangle 12">
              <a:extLst>
                <a:ext uri="{FF2B5EF4-FFF2-40B4-BE49-F238E27FC236}">
                  <a16:creationId xmlns:a16="http://schemas.microsoft.com/office/drawing/2014/main" id="{ED49787B-8DE6-4467-AD0A-8DECC6E0C2D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490650" y="308034"/>
              <a:ext cx="566743" cy="3428999"/>
            </a:xfrm>
            <a:prstGeom prst="rect">
              <a:avLst/>
            </a:pr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5" name="Rectangle 14">
            <a:extLst>
              <a:ext uri="{FF2B5EF4-FFF2-40B4-BE49-F238E27FC236}">
                <a16:creationId xmlns:a16="http://schemas.microsoft.com/office/drawing/2014/main" id="{D5B0017B-2ECA-49AF-B397-DC140825DF8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40079" y="613954"/>
            <a:ext cx="10907487" cy="1894116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139700" dist="127000" dir="5400000" algn="t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32471CD1-48CE-29DC-D740-C1A6B41EB0E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43631" y="809898"/>
            <a:ext cx="9942716" cy="1554480"/>
          </a:xfrm>
        </p:spPr>
        <p:txBody>
          <a:bodyPr anchor="ctr">
            <a:normAutofit/>
          </a:bodyPr>
          <a:lstStyle/>
          <a:p>
            <a:r>
              <a:rPr lang="en-US" sz="4800" dirty="0"/>
              <a:t>ESTATE PLANNING</a:t>
            </a:r>
            <a:br>
              <a:rPr lang="en-US" sz="4800" dirty="0"/>
            </a:br>
            <a:r>
              <a:rPr lang="en-US" sz="3300" dirty="0"/>
              <a:t>From Fundamentals to Advanced Planning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AB4BEAC-8CC5-D099-B475-419C7161289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2356404"/>
            <a:ext cx="9941319" cy="3124658"/>
          </a:xfrm>
        </p:spPr>
        <p:txBody>
          <a:bodyPr anchor="ctr">
            <a:normAutofit/>
          </a:bodyPr>
          <a:lstStyle/>
          <a:p>
            <a:r>
              <a:rPr lang="en-US" sz="2000" dirty="0"/>
              <a:t>Blocking and tackling</a:t>
            </a:r>
          </a:p>
          <a:p>
            <a:r>
              <a:rPr lang="en-US" sz="2000" dirty="0"/>
              <a:t>Execution</a:t>
            </a:r>
          </a:p>
          <a:p>
            <a:r>
              <a:rPr lang="en-US" sz="2000" dirty="0"/>
              <a:t>Strategies and “Trick Plays” </a:t>
            </a:r>
          </a:p>
          <a:p>
            <a:pPr marL="914400" lvl="2" indent="0">
              <a:buNone/>
            </a:pPr>
            <a:endParaRPr lang="en-US" sz="1900" b="1" dirty="0"/>
          </a:p>
          <a:p>
            <a:pPr lvl="2"/>
            <a:endParaRPr lang="en-US" sz="1900" b="1" dirty="0"/>
          </a:p>
          <a:p>
            <a:pPr lvl="2"/>
            <a:endParaRPr lang="en-US" sz="1900" b="1" dirty="0"/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6CF1BAF6-AD41-4082-B212-8A1F9A2E877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 flipH="1">
            <a:off x="838200" y="6485313"/>
            <a:ext cx="10515600" cy="0"/>
          </a:xfrm>
          <a:prstGeom prst="line">
            <a:avLst/>
          </a:prstGeom>
          <a:ln w="57150">
            <a:solidFill>
              <a:schemeClr val="accent4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>
            <a:extLst>
              <a:ext uri="{FF2B5EF4-FFF2-40B4-BE49-F238E27FC236}">
                <a16:creationId xmlns:a16="http://schemas.microsoft.com/office/drawing/2014/main" id="{96BCC285-6DDE-7329-FF70-A796DD71F99E}"/>
              </a:ext>
            </a:extLst>
          </p:cNvPr>
          <p:cNvSpPr txBox="1"/>
          <p:nvPr/>
        </p:nvSpPr>
        <p:spPr>
          <a:xfrm>
            <a:off x="731525" y="6488668"/>
            <a:ext cx="84991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bg1">
                    <a:lumMod val="50000"/>
                  </a:schemeClr>
                </a:solidFill>
              </a:rPr>
              <a:t>Slide 1</a:t>
            </a:r>
          </a:p>
        </p:txBody>
      </p:sp>
    </p:spTree>
    <p:extLst>
      <p:ext uri="{BB962C8B-B14F-4D97-AF65-F5344CB8AC3E}">
        <p14:creationId xmlns:p14="http://schemas.microsoft.com/office/powerpoint/2010/main" val="189656462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B6CDA21F-E7AF-4C75-8395-33F58D5B0E4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1999" cy="6857365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10" name="Group 9">
            <a:extLst>
              <a:ext uri="{FF2B5EF4-FFF2-40B4-BE49-F238E27FC236}">
                <a16:creationId xmlns:a16="http://schemas.microsoft.com/office/drawing/2014/main" id="{AE1C45F0-260A-458C-96ED-C1F6D21512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4" y="1216597"/>
            <a:ext cx="731521" cy="673460"/>
            <a:chOff x="3940602" y="308034"/>
            <a:chExt cx="2116791" cy="3428999"/>
          </a:xfrm>
          <a:solidFill>
            <a:schemeClr val="accent4"/>
          </a:solidFill>
        </p:grpSpPr>
        <p:sp>
          <p:nvSpPr>
            <p:cNvPr id="11" name="Rectangle 10">
              <a:extLst>
                <a:ext uri="{FF2B5EF4-FFF2-40B4-BE49-F238E27FC236}">
                  <a16:creationId xmlns:a16="http://schemas.microsoft.com/office/drawing/2014/main" id="{A6604B49-AD5C-4590-B051-06C8222ECD9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940602" y="308034"/>
              <a:ext cx="566743" cy="3428999"/>
            </a:xfrm>
            <a:prstGeom prst="rect">
              <a:avLst/>
            </a:pr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" name="Rectangle 11">
              <a:extLst>
                <a:ext uri="{FF2B5EF4-FFF2-40B4-BE49-F238E27FC236}">
                  <a16:creationId xmlns:a16="http://schemas.microsoft.com/office/drawing/2014/main" id="{743ECCAF-29C5-4537-947C-7EA1292463D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4715626" y="308034"/>
              <a:ext cx="566743" cy="3428999"/>
            </a:xfrm>
            <a:prstGeom prst="rect">
              <a:avLst/>
            </a:pr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" name="Rectangle 12">
              <a:extLst>
                <a:ext uri="{FF2B5EF4-FFF2-40B4-BE49-F238E27FC236}">
                  <a16:creationId xmlns:a16="http://schemas.microsoft.com/office/drawing/2014/main" id="{ED49787B-8DE6-4467-AD0A-8DECC6E0C2D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490650" y="308034"/>
              <a:ext cx="566743" cy="3428999"/>
            </a:xfrm>
            <a:prstGeom prst="rect">
              <a:avLst/>
            </a:pr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5" name="Rectangle 14">
            <a:extLst>
              <a:ext uri="{FF2B5EF4-FFF2-40B4-BE49-F238E27FC236}">
                <a16:creationId xmlns:a16="http://schemas.microsoft.com/office/drawing/2014/main" id="{D5B0017B-2ECA-49AF-B397-DC140825DF8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40079" y="613954"/>
            <a:ext cx="10907487" cy="1894116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139700" dist="127000" dir="5400000" algn="t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32471CD1-48CE-29DC-D740-C1A6B41EB0E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43631" y="809898"/>
            <a:ext cx="9942716" cy="1554480"/>
          </a:xfrm>
        </p:spPr>
        <p:txBody>
          <a:bodyPr anchor="ctr">
            <a:normAutofit/>
          </a:bodyPr>
          <a:lstStyle/>
          <a:p>
            <a:r>
              <a:rPr lang="en-US" sz="4800" dirty="0"/>
              <a:t>ESTATE PLANNING FUNDAMENTALS </a:t>
            </a:r>
            <a:br>
              <a:rPr lang="en-US" sz="4800" dirty="0"/>
            </a:br>
            <a:r>
              <a:rPr lang="en-US" sz="3000" dirty="0"/>
              <a:t>(“Blocking and Tackling”)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AB4BEAC-8CC5-D099-B475-419C7161289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45028" y="3017522"/>
            <a:ext cx="9941319" cy="3124658"/>
          </a:xfrm>
        </p:spPr>
        <p:txBody>
          <a:bodyPr anchor="ctr">
            <a:normAutofit/>
          </a:bodyPr>
          <a:lstStyle/>
          <a:p>
            <a:endParaRPr lang="en-US" sz="1900" dirty="0"/>
          </a:p>
          <a:p>
            <a:r>
              <a:rPr lang="en-US" sz="1900" dirty="0"/>
              <a:t>Powers of Attorney, Medical Directives, Wills </a:t>
            </a:r>
            <a:r>
              <a:rPr lang="en-US" sz="1900" b="1" dirty="0"/>
              <a:t>and</a:t>
            </a:r>
            <a:r>
              <a:rPr lang="en-US" sz="1900" dirty="0"/>
              <a:t> Revocable Trusts</a:t>
            </a:r>
          </a:p>
          <a:p>
            <a:pPr lvl="1"/>
            <a:r>
              <a:rPr lang="en-US" sz="1900" b="1" dirty="0"/>
              <a:t>Powers of Attorney and Medical Directives if you are living but unable to act</a:t>
            </a:r>
          </a:p>
          <a:p>
            <a:pPr lvl="2"/>
            <a:r>
              <a:rPr lang="en-US" sz="1900" dirty="0"/>
              <a:t>Covers financial matters and health matters</a:t>
            </a:r>
          </a:p>
          <a:p>
            <a:pPr marL="810000" lvl="2" indent="0">
              <a:buNone/>
            </a:pPr>
            <a:endParaRPr lang="en-US" sz="1900" b="1" dirty="0"/>
          </a:p>
          <a:p>
            <a:pPr lvl="1"/>
            <a:r>
              <a:rPr lang="en-US" sz="1900" b="1" dirty="0"/>
              <a:t>Wills and Revocable Trusts</a:t>
            </a:r>
          </a:p>
          <a:p>
            <a:pPr lvl="2"/>
            <a:r>
              <a:rPr lang="en-US" sz="1900" dirty="0"/>
              <a:t>Revocable Trusts to avoid probate</a:t>
            </a:r>
          </a:p>
          <a:p>
            <a:pPr marL="914400" lvl="2" indent="0">
              <a:buNone/>
            </a:pPr>
            <a:endParaRPr lang="en-US" sz="1900" b="1" dirty="0"/>
          </a:p>
          <a:p>
            <a:pPr marL="914400" lvl="2" indent="0">
              <a:buNone/>
            </a:pPr>
            <a:r>
              <a:rPr lang="en-US" sz="1900" b="1" dirty="0"/>
              <a:t>Bottom Line: </a:t>
            </a:r>
            <a:r>
              <a:rPr lang="en-US" sz="1900" dirty="0"/>
              <a:t>Everyone in this room needs a Revocable Trust</a:t>
            </a:r>
            <a:endParaRPr lang="en-US" sz="1900" b="1" dirty="0"/>
          </a:p>
          <a:p>
            <a:pPr marL="914400" lvl="2" indent="0">
              <a:buNone/>
            </a:pPr>
            <a:endParaRPr lang="en-US" sz="1900" b="1" dirty="0"/>
          </a:p>
          <a:p>
            <a:pPr lvl="2"/>
            <a:endParaRPr lang="en-US" sz="1900" b="1" dirty="0"/>
          </a:p>
          <a:p>
            <a:pPr lvl="2"/>
            <a:endParaRPr lang="en-US" sz="1900" b="1" dirty="0"/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6CF1BAF6-AD41-4082-B212-8A1F9A2E877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 flipH="1">
            <a:off x="838200" y="6485313"/>
            <a:ext cx="10515600" cy="0"/>
          </a:xfrm>
          <a:prstGeom prst="line">
            <a:avLst/>
          </a:prstGeom>
          <a:ln w="57150">
            <a:solidFill>
              <a:schemeClr val="accent4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>
            <a:extLst>
              <a:ext uri="{FF2B5EF4-FFF2-40B4-BE49-F238E27FC236}">
                <a16:creationId xmlns:a16="http://schemas.microsoft.com/office/drawing/2014/main" id="{4504206F-D176-8B79-1C54-2F43D75E12B9}"/>
              </a:ext>
            </a:extLst>
          </p:cNvPr>
          <p:cNvSpPr txBox="1"/>
          <p:nvPr/>
        </p:nvSpPr>
        <p:spPr>
          <a:xfrm>
            <a:off x="731525" y="6488668"/>
            <a:ext cx="84991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bg1">
                    <a:lumMod val="50000"/>
                  </a:schemeClr>
                </a:solidFill>
              </a:rPr>
              <a:t>Slide 2</a:t>
            </a:r>
          </a:p>
        </p:txBody>
      </p:sp>
    </p:spTree>
    <p:extLst>
      <p:ext uri="{BB962C8B-B14F-4D97-AF65-F5344CB8AC3E}">
        <p14:creationId xmlns:p14="http://schemas.microsoft.com/office/powerpoint/2010/main" val="96676501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B6CDA21F-E7AF-4C75-8395-33F58D5B0E4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1999" cy="6857365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10" name="Group 9">
            <a:extLst>
              <a:ext uri="{FF2B5EF4-FFF2-40B4-BE49-F238E27FC236}">
                <a16:creationId xmlns:a16="http://schemas.microsoft.com/office/drawing/2014/main" id="{AE1C45F0-260A-458C-96ED-C1F6D21512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4" y="1216597"/>
            <a:ext cx="731521" cy="673460"/>
            <a:chOff x="3940602" y="308034"/>
            <a:chExt cx="2116791" cy="3428999"/>
          </a:xfrm>
          <a:solidFill>
            <a:schemeClr val="accent4"/>
          </a:solidFill>
        </p:grpSpPr>
        <p:sp>
          <p:nvSpPr>
            <p:cNvPr id="11" name="Rectangle 10">
              <a:extLst>
                <a:ext uri="{FF2B5EF4-FFF2-40B4-BE49-F238E27FC236}">
                  <a16:creationId xmlns:a16="http://schemas.microsoft.com/office/drawing/2014/main" id="{A6604B49-AD5C-4590-B051-06C8222ECD9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940602" y="308034"/>
              <a:ext cx="566743" cy="3428999"/>
            </a:xfrm>
            <a:prstGeom prst="rect">
              <a:avLst/>
            </a:pr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" name="Rectangle 11">
              <a:extLst>
                <a:ext uri="{FF2B5EF4-FFF2-40B4-BE49-F238E27FC236}">
                  <a16:creationId xmlns:a16="http://schemas.microsoft.com/office/drawing/2014/main" id="{743ECCAF-29C5-4537-947C-7EA1292463D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4715626" y="308034"/>
              <a:ext cx="566743" cy="3428999"/>
            </a:xfrm>
            <a:prstGeom prst="rect">
              <a:avLst/>
            </a:pr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" name="Rectangle 12">
              <a:extLst>
                <a:ext uri="{FF2B5EF4-FFF2-40B4-BE49-F238E27FC236}">
                  <a16:creationId xmlns:a16="http://schemas.microsoft.com/office/drawing/2014/main" id="{ED49787B-8DE6-4467-AD0A-8DECC6E0C2D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490650" y="308034"/>
              <a:ext cx="566743" cy="3428999"/>
            </a:xfrm>
            <a:prstGeom prst="rect">
              <a:avLst/>
            </a:pr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5" name="Rectangle 14">
            <a:extLst>
              <a:ext uri="{FF2B5EF4-FFF2-40B4-BE49-F238E27FC236}">
                <a16:creationId xmlns:a16="http://schemas.microsoft.com/office/drawing/2014/main" id="{D5B0017B-2ECA-49AF-B397-DC140825DF8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40079" y="613954"/>
            <a:ext cx="10907487" cy="1894116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139700" dist="127000" dir="5400000" algn="t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32471CD1-48CE-29DC-D740-C1A6B41EB0E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43631" y="809898"/>
            <a:ext cx="9942716" cy="1554480"/>
          </a:xfrm>
        </p:spPr>
        <p:txBody>
          <a:bodyPr anchor="ctr">
            <a:normAutofit fontScale="90000"/>
          </a:bodyPr>
          <a:lstStyle/>
          <a:p>
            <a:r>
              <a:rPr lang="en-US" sz="4800" dirty="0"/>
              <a:t>ASSETS PASSING UPON DEATH</a:t>
            </a:r>
            <a:br>
              <a:rPr lang="en-US" sz="4800" dirty="0"/>
            </a:br>
            <a:r>
              <a:rPr lang="en-US" sz="3300" dirty="0"/>
              <a:t>TITLING AND BENEFICIARY DESIGNATIONS </a:t>
            </a:r>
            <a:br>
              <a:rPr lang="en-US" sz="4800" dirty="0"/>
            </a:br>
            <a:r>
              <a:rPr lang="en-US" sz="3300" dirty="0"/>
              <a:t>(“Execution”)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AB4BEAC-8CC5-D099-B475-419C7161289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31525" y="2704014"/>
            <a:ext cx="9941319" cy="3124658"/>
          </a:xfrm>
        </p:spPr>
        <p:txBody>
          <a:bodyPr anchor="ctr">
            <a:normAutofit/>
          </a:bodyPr>
          <a:lstStyle/>
          <a:p>
            <a:endParaRPr lang="en-US" sz="1900" dirty="0"/>
          </a:p>
          <a:p>
            <a:r>
              <a:rPr lang="en-US" sz="1900" dirty="0"/>
              <a:t>Goal: Avoiding Probate</a:t>
            </a:r>
          </a:p>
          <a:p>
            <a:pPr lvl="1"/>
            <a:r>
              <a:rPr lang="en-US" sz="1500" dirty="0"/>
              <a:t>Joint with survivorship ownership </a:t>
            </a:r>
          </a:p>
          <a:p>
            <a:pPr lvl="1"/>
            <a:r>
              <a:rPr lang="en-US" sz="1500" dirty="0"/>
              <a:t>Beneficiary Designation (“TOD”)</a:t>
            </a:r>
          </a:p>
          <a:p>
            <a:pPr lvl="1"/>
            <a:r>
              <a:rPr lang="en-US" sz="1500" dirty="0"/>
              <a:t>Titling in Revocable Trust </a:t>
            </a:r>
          </a:p>
          <a:p>
            <a:pPr marL="914400" lvl="2" indent="0">
              <a:buNone/>
            </a:pPr>
            <a:endParaRPr lang="en-US" sz="1900" b="1" dirty="0"/>
          </a:p>
          <a:p>
            <a:pPr lvl="2"/>
            <a:endParaRPr lang="en-US" sz="1900" b="1" dirty="0"/>
          </a:p>
          <a:p>
            <a:pPr lvl="2"/>
            <a:endParaRPr lang="en-US" sz="1900" b="1" dirty="0"/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6CF1BAF6-AD41-4082-B212-8A1F9A2E877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 flipH="1">
            <a:off x="838200" y="6485313"/>
            <a:ext cx="10515600" cy="0"/>
          </a:xfrm>
          <a:prstGeom prst="line">
            <a:avLst/>
          </a:prstGeom>
          <a:ln w="57150">
            <a:solidFill>
              <a:schemeClr val="accent4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>
            <a:extLst>
              <a:ext uri="{FF2B5EF4-FFF2-40B4-BE49-F238E27FC236}">
                <a16:creationId xmlns:a16="http://schemas.microsoft.com/office/drawing/2014/main" id="{7ADDFF51-D26A-ACF1-739C-D402BABB9621}"/>
              </a:ext>
            </a:extLst>
          </p:cNvPr>
          <p:cNvSpPr txBox="1"/>
          <p:nvPr/>
        </p:nvSpPr>
        <p:spPr>
          <a:xfrm>
            <a:off x="731525" y="6488668"/>
            <a:ext cx="84991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bg1">
                    <a:lumMod val="50000"/>
                  </a:schemeClr>
                </a:solidFill>
              </a:rPr>
              <a:t>Slide 3</a:t>
            </a:r>
          </a:p>
        </p:txBody>
      </p:sp>
    </p:spTree>
    <p:extLst>
      <p:ext uri="{BB962C8B-B14F-4D97-AF65-F5344CB8AC3E}">
        <p14:creationId xmlns:p14="http://schemas.microsoft.com/office/powerpoint/2010/main" val="394533415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B6CDA21F-E7AF-4C75-8395-33F58D5B0E4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1999" cy="6857365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10" name="Group 9">
            <a:extLst>
              <a:ext uri="{FF2B5EF4-FFF2-40B4-BE49-F238E27FC236}">
                <a16:creationId xmlns:a16="http://schemas.microsoft.com/office/drawing/2014/main" id="{AE1C45F0-260A-458C-96ED-C1F6D215121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4" y="1216597"/>
            <a:ext cx="731521" cy="673460"/>
            <a:chOff x="3940602" y="308034"/>
            <a:chExt cx="2116791" cy="3428999"/>
          </a:xfrm>
          <a:solidFill>
            <a:schemeClr val="accent4"/>
          </a:solidFill>
        </p:grpSpPr>
        <p:sp>
          <p:nvSpPr>
            <p:cNvPr id="11" name="Rectangle 10">
              <a:extLst>
                <a:ext uri="{FF2B5EF4-FFF2-40B4-BE49-F238E27FC236}">
                  <a16:creationId xmlns:a16="http://schemas.microsoft.com/office/drawing/2014/main" id="{A6604B49-AD5C-4590-B051-06C8222ECD9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940602" y="308034"/>
              <a:ext cx="566743" cy="3428999"/>
            </a:xfrm>
            <a:prstGeom prst="rect">
              <a:avLst/>
            </a:pr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" name="Rectangle 11">
              <a:extLst>
                <a:ext uri="{FF2B5EF4-FFF2-40B4-BE49-F238E27FC236}">
                  <a16:creationId xmlns:a16="http://schemas.microsoft.com/office/drawing/2014/main" id="{743ECCAF-29C5-4537-947C-7EA1292463D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4715626" y="308034"/>
              <a:ext cx="566743" cy="3428999"/>
            </a:xfrm>
            <a:prstGeom prst="rect">
              <a:avLst/>
            </a:pr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" name="Rectangle 12">
              <a:extLst>
                <a:ext uri="{FF2B5EF4-FFF2-40B4-BE49-F238E27FC236}">
                  <a16:creationId xmlns:a16="http://schemas.microsoft.com/office/drawing/2014/main" id="{ED49787B-8DE6-4467-AD0A-8DECC6E0C2D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490650" y="308034"/>
              <a:ext cx="566743" cy="3428999"/>
            </a:xfrm>
            <a:prstGeom prst="rect">
              <a:avLst/>
            </a:pr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5" name="Rectangle 14">
            <a:extLst>
              <a:ext uri="{FF2B5EF4-FFF2-40B4-BE49-F238E27FC236}">
                <a16:creationId xmlns:a16="http://schemas.microsoft.com/office/drawing/2014/main" id="{D5B0017B-2ECA-49AF-B397-DC140825DF8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40079" y="613954"/>
            <a:ext cx="10907487" cy="1894116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139700" dist="127000" dir="5400000" algn="t" rotWithShape="0">
              <a:prstClr val="black">
                <a:alpha val="15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32471CD1-48CE-29DC-D740-C1A6B41EB0E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43631" y="809898"/>
            <a:ext cx="9942716" cy="1554480"/>
          </a:xfrm>
        </p:spPr>
        <p:txBody>
          <a:bodyPr anchor="ctr">
            <a:normAutofit/>
          </a:bodyPr>
          <a:lstStyle/>
          <a:p>
            <a:r>
              <a:rPr lang="en-US" sz="4800" dirty="0"/>
              <a:t>ADVANCED PLANNING </a:t>
            </a:r>
            <a:br>
              <a:rPr lang="en-US" sz="4800" dirty="0"/>
            </a:br>
            <a:r>
              <a:rPr lang="en-US" sz="3000" dirty="0"/>
              <a:t>(“Strategies and ‘Trick Plays’”)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AB4BEAC-8CC5-D099-B475-419C7161289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45028" y="3017522"/>
            <a:ext cx="9941319" cy="3124658"/>
          </a:xfrm>
        </p:spPr>
        <p:txBody>
          <a:bodyPr anchor="ctr">
            <a:normAutofit fontScale="77500" lnSpcReduction="20000"/>
          </a:bodyPr>
          <a:lstStyle/>
          <a:p>
            <a:endParaRPr lang="en-US" sz="1900" dirty="0"/>
          </a:p>
          <a:p>
            <a:r>
              <a:rPr lang="en-US" sz="1900" dirty="0"/>
              <a:t>Death Tax Solutions and Non-Tax Issues </a:t>
            </a:r>
          </a:p>
          <a:p>
            <a:r>
              <a:rPr lang="en-US" sz="1900" dirty="0"/>
              <a:t>Why? </a:t>
            </a:r>
          </a:p>
          <a:p>
            <a:pPr lvl="1"/>
            <a:r>
              <a:rPr lang="en-US" sz="1900" dirty="0"/>
              <a:t>40% Federal estate tax if assets exceed $13,990,000 ($27,980,000 if married) </a:t>
            </a:r>
          </a:p>
          <a:p>
            <a:pPr lvl="1"/>
            <a:r>
              <a:rPr lang="en-US" sz="1900" dirty="0"/>
              <a:t>2026 Sunset Law</a:t>
            </a:r>
          </a:p>
          <a:p>
            <a:r>
              <a:rPr lang="en-US" sz="1900" dirty="0"/>
              <a:t>How? </a:t>
            </a:r>
          </a:p>
          <a:p>
            <a:pPr lvl="1"/>
            <a:r>
              <a:rPr lang="en-US" sz="1500" dirty="0"/>
              <a:t>Lifetime gifts to dynasty trusts to remove assets in perpetuity at discounted values while retaining direct or indirect “control” for you and your spouse. </a:t>
            </a:r>
          </a:p>
          <a:p>
            <a:pPr lvl="1"/>
            <a:r>
              <a:rPr lang="en-US" sz="1500" dirty="0"/>
              <a:t>“Tricks of the trade” SLATs, IDGTs, GRATs, CRTs/CLTs</a:t>
            </a:r>
          </a:p>
          <a:p>
            <a:pPr lvl="1"/>
            <a:r>
              <a:rPr lang="en-US" sz="1500" dirty="0"/>
              <a:t>Repeat: Lifetime gifts to dynasty trusts to remove assets in perpetuity at discounted values while retaining direct or indirect “control” for you and your spouse </a:t>
            </a:r>
          </a:p>
          <a:p>
            <a:r>
              <a:rPr lang="en-US" sz="1900" dirty="0"/>
              <a:t>What Are We Solving For?</a:t>
            </a:r>
          </a:p>
          <a:p>
            <a:pPr lvl="1"/>
            <a:r>
              <a:rPr lang="en-US" sz="1500" dirty="0"/>
              <a:t>Pre-sale to third party </a:t>
            </a:r>
          </a:p>
          <a:p>
            <a:pPr lvl="1"/>
            <a:r>
              <a:rPr lang="en-US" sz="1500" dirty="0"/>
              <a:t>Succession planning for children and future generations </a:t>
            </a:r>
          </a:p>
          <a:p>
            <a:pPr marL="914400" lvl="2" indent="0">
              <a:buNone/>
            </a:pPr>
            <a:endParaRPr lang="en-US" sz="1900" b="1" dirty="0"/>
          </a:p>
          <a:p>
            <a:pPr lvl="2"/>
            <a:endParaRPr lang="en-US" sz="1900" b="1" dirty="0"/>
          </a:p>
          <a:p>
            <a:pPr lvl="2"/>
            <a:endParaRPr lang="en-US" sz="1900" b="1" dirty="0"/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6CF1BAF6-AD41-4082-B212-8A1F9A2E877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 flipH="1">
            <a:off x="838200" y="6485313"/>
            <a:ext cx="10515600" cy="0"/>
          </a:xfrm>
          <a:prstGeom prst="line">
            <a:avLst/>
          </a:prstGeom>
          <a:ln w="57150">
            <a:solidFill>
              <a:schemeClr val="accent4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>
            <a:extLst>
              <a:ext uri="{FF2B5EF4-FFF2-40B4-BE49-F238E27FC236}">
                <a16:creationId xmlns:a16="http://schemas.microsoft.com/office/drawing/2014/main" id="{B2155136-A01A-61F8-39B2-6EDBE32371DC}"/>
              </a:ext>
            </a:extLst>
          </p:cNvPr>
          <p:cNvSpPr txBox="1"/>
          <p:nvPr/>
        </p:nvSpPr>
        <p:spPr>
          <a:xfrm>
            <a:off x="731525" y="6488668"/>
            <a:ext cx="84991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bg1">
                    <a:lumMod val="50000"/>
                  </a:schemeClr>
                </a:solidFill>
              </a:rPr>
              <a:t>Slide 4</a:t>
            </a:r>
          </a:p>
        </p:txBody>
      </p:sp>
    </p:spTree>
    <p:extLst>
      <p:ext uri="{BB962C8B-B14F-4D97-AF65-F5344CB8AC3E}">
        <p14:creationId xmlns:p14="http://schemas.microsoft.com/office/powerpoint/2010/main" val="71240900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55</TotalTime>
  <Words>287</Words>
  <Application>Microsoft Office PowerPoint</Application>
  <PresentationFormat>Widescreen</PresentationFormat>
  <Paragraphs>50</Paragraphs>
  <Slides>5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11" baseType="lpstr">
      <vt:lpstr>Aptos</vt:lpstr>
      <vt:lpstr>Aptos Display</vt:lpstr>
      <vt:lpstr>Arial</vt:lpstr>
      <vt:lpstr>Calibri</vt:lpstr>
      <vt:lpstr>Open Sans</vt:lpstr>
      <vt:lpstr>Office Theme</vt:lpstr>
      <vt:lpstr>VADA 2025 Convention  The Omni Homestead </vt:lpstr>
      <vt:lpstr>ESTATE PLANNING From Fundamentals to Advanced Planning </vt:lpstr>
      <vt:lpstr>ESTATE PLANNING FUNDAMENTALS  (“Blocking and Tackling”)</vt:lpstr>
      <vt:lpstr>ASSETS PASSING UPON DEATH TITLING AND BENEFICIARY DESIGNATIONS  (“Execution”)</vt:lpstr>
      <vt:lpstr>ADVANCED PLANNING  (“Strategies and ‘Trick Plays’”)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Karen Yi</dc:creator>
  <cp:lastModifiedBy>John Dedon</cp:lastModifiedBy>
  <cp:revision>9</cp:revision>
  <dcterms:created xsi:type="dcterms:W3CDTF">2025-02-13T16:41:32Z</dcterms:created>
  <dcterms:modified xsi:type="dcterms:W3CDTF">2025-05-16T17:23:20Z</dcterms:modified>
</cp:coreProperties>
</file>